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278" r:id="rId3"/>
    <p:sldId id="256" r:id="rId4"/>
    <p:sldId id="279" r:id="rId5"/>
    <p:sldId id="285" r:id="rId6"/>
    <p:sldId id="280" r:id="rId7"/>
    <p:sldId id="259" r:id="rId8"/>
    <p:sldId id="282" r:id="rId9"/>
    <p:sldId id="260" r:id="rId10"/>
    <p:sldId id="257" r:id="rId11"/>
    <p:sldId id="261" r:id="rId12"/>
    <p:sldId id="258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00FF00"/>
    <a:srgbClr val="00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3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7A752-2C6B-423A-99D8-F82147947A8F}" type="datetimeFigureOut">
              <a:rPr lang="en-US" smtClean="0"/>
              <a:t>12-Sep-19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0E0ED-DEA2-4EF3-93E9-7756A694B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1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6AFF-91E0-4A90-AA0C-691263ACFE02}" type="datetimeFigureOut">
              <a:rPr lang="en-US" smtClean="0"/>
              <a:t>12-Sep-19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0489-AAC3-4E52-9C95-FCEDC8A61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9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6AFF-91E0-4A90-AA0C-691263ACFE02}" type="datetimeFigureOut">
              <a:rPr lang="en-US" smtClean="0"/>
              <a:t>12-Sep-19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0489-AAC3-4E52-9C95-FCEDC8A61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5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6AFF-91E0-4A90-AA0C-691263ACFE02}" type="datetimeFigureOut">
              <a:rPr lang="en-US" smtClean="0"/>
              <a:t>12-Sep-19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0489-AAC3-4E52-9C95-FCEDC8A61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8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6AFF-91E0-4A90-AA0C-691263ACFE02}" type="datetimeFigureOut">
              <a:rPr lang="en-US" smtClean="0"/>
              <a:t>12-Sep-19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0489-AAC3-4E52-9C95-FCEDC8A61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9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6AFF-91E0-4A90-AA0C-691263ACFE02}" type="datetimeFigureOut">
              <a:rPr lang="en-US" smtClean="0"/>
              <a:t>12-Sep-19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0489-AAC3-4E52-9C95-FCEDC8A61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99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6AFF-91E0-4A90-AA0C-691263ACFE02}" type="datetimeFigureOut">
              <a:rPr lang="en-US" smtClean="0"/>
              <a:t>12-Sep-19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0489-AAC3-4E52-9C95-FCEDC8A61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9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6AFF-91E0-4A90-AA0C-691263ACFE02}" type="datetimeFigureOut">
              <a:rPr lang="en-US" smtClean="0"/>
              <a:t>12-Sep-19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0489-AAC3-4E52-9C95-FCEDC8A61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5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6AFF-91E0-4A90-AA0C-691263ACFE02}" type="datetimeFigureOut">
              <a:rPr lang="en-US" smtClean="0"/>
              <a:t>12-Sep-19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0489-AAC3-4E52-9C95-FCEDC8A61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7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6AFF-91E0-4A90-AA0C-691263ACFE02}" type="datetimeFigureOut">
              <a:rPr lang="en-US" smtClean="0"/>
              <a:t>12-Sep-19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0489-AAC3-4E52-9C95-FCEDC8A61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5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6AFF-91E0-4A90-AA0C-691263ACFE02}" type="datetimeFigureOut">
              <a:rPr lang="en-US" smtClean="0"/>
              <a:t>12-Sep-19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0489-AAC3-4E52-9C95-FCEDC8A61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1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6AFF-91E0-4A90-AA0C-691263ACFE02}" type="datetimeFigureOut">
              <a:rPr lang="en-US" smtClean="0"/>
              <a:t>12-Sep-19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0489-AAC3-4E52-9C95-FCEDC8A61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7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E6AFF-91E0-4A90-AA0C-691263ACFE02}" type="datetimeFigureOut">
              <a:rPr lang="en-US" smtClean="0"/>
              <a:t>12-Sep-19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A0489-AAC3-4E52-9C95-FCEDC8A61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1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124" name="Picture 4" descr="080922164622z61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64427" y="403686"/>
            <a:ext cx="784887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ts val="1200"/>
              </a:spcBef>
            </a:pPr>
            <a:r>
              <a:rPr lang="en-US" sz="5400" b="1" u="sng" dirty="0">
                <a:solidFill>
                  <a:srgbClr val="0000FF"/>
                </a:solidFill>
              </a:rPr>
              <a:t>Unit 2</a:t>
            </a:r>
            <a:r>
              <a:rPr lang="en-US" sz="5400" b="1" dirty="0">
                <a:solidFill>
                  <a:srgbClr val="0000FF"/>
                </a:solidFill>
              </a:rPr>
              <a:t>: </a:t>
            </a:r>
          </a:p>
          <a:p>
            <a:pPr marL="342900" indent="-342900" algn="ctr">
              <a:spcBef>
                <a:spcPts val="1200"/>
              </a:spcBef>
            </a:pPr>
            <a:r>
              <a:rPr lang="en-US" sz="11500" b="1" dirty="0">
                <a:ln w="57150"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MY HOME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85800" y="5410200"/>
            <a:ext cx="281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b="1"/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914400" y="38100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956" y="29496"/>
            <a:ext cx="9067800" cy="6781800"/>
          </a:xfrm>
          <a:prstGeom prst="rect">
            <a:avLst/>
          </a:prstGeom>
          <a:noFill/>
          <a:ln w="79375" cmpd="thickThin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93523" y="3135137"/>
            <a:ext cx="78488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>
                <a:ln w="19050">
                  <a:solidFill>
                    <a:srgbClr val="FA0000"/>
                  </a:solidFill>
                </a:ln>
                <a:solidFill>
                  <a:srgbClr val="002060"/>
                </a:solidFill>
                <a:latin typeface=".VnTifani HeavyH" pitchFamily="34" charset="0"/>
              </a:rPr>
              <a:t>Lesson 6. SKILLS 2</a:t>
            </a:r>
          </a:p>
        </p:txBody>
      </p:sp>
    </p:spTree>
    <p:extLst>
      <p:ext uri="{BB962C8B-B14F-4D97-AF65-F5344CB8AC3E}">
        <p14:creationId xmlns:p14="http://schemas.microsoft.com/office/powerpoint/2010/main" val="2547188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0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Suggested correct version of the e-mail.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879"/>
            <a:ext cx="9159240" cy="625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2894548"/>
            <a:ext cx="8424936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 Sophia.</a:t>
            </a:r>
          </a:p>
          <a:p>
            <a:pPr algn="just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500" b="1" spc="-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 for your email. Now, I’ll tell you about my house. I live with my parents and younger brother in a town house. It's big. There are six rooms: a living room, a kitchen, two bedrooms and two bathrooms. I like my bedroom best. We're moving to an apartment soon.</a:t>
            </a:r>
          </a:p>
          <a:p>
            <a:pPr algn="just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about you? Where do you live? Tell me in your next e-mail.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Best wishes,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500" b="1" dirty="0">
                <a:ln>
                  <a:solidFill>
                    <a:srgbClr val="FF0000"/>
                  </a:solidFill>
                </a:ln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Mi</a:t>
            </a:r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566" y="1857598"/>
            <a:ext cx="325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From: 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mi@fastmail.com</a:t>
            </a:r>
          </a:p>
          <a:p>
            <a:pPr lvl="0" algn="just"/>
            <a:r>
              <a:rPr lang="en-US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To: 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sophia@quickmail.com</a:t>
            </a:r>
          </a:p>
          <a:p>
            <a:pPr lvl="0" algn="just"/>
            <a:r>
              <a:rPr lang="en-US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Subject: 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My house.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9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/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3000" b="1" spc="-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Write an e-mail to Nick. Tell him about your idea for the new room of the Crazy House Hotel.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88705"/>
            <a:ext cx="9144000" cy="5824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9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Plan</a:t>
            </a:r>
          </a:p>
          <a:p>
            <a:pPr indent="442913">
              <a:lnSpc>
                <a:spcPts val="3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Brainstorm vocabulary about your room.</a:t>
            </a:r>
          </a:p>
          <a:p>
            <a:pPr marL="457200" indent="-457200">
              <a:lnSpc>
                <a:spcPts val="39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Draft</a:t>
            </a:r>
          </a:p>
          <a:p>
            <a:pPr indent="442913">
              <a:lnSpc>
                <a:spcPts val="3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Write a draft.</a:t>
            </a:r>
          </a:p>
          <a:p>
            <a:pPr marL="457200" indent="-457200">
              <a:lnSpc>
                <a:spcPts val="39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Check</a:t>
            </a:r>
          </a:p>
          <a:p>
            <a:pPr indent="442913">
              <a:lnSpc>
                <a:spcPts val="3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Check your draft:</a:t>
            </a:r>
          </a:p>
          <a:p>
            <a:pPr indent="722313">
              <a:lnSpc>
                <a:spcPts val="3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the punctuation correct?</a:t>
            </a:r>
          </a:p>
          <a:p>
            <a:pPr indent="722313">
              <a:lnSpc>
                <a:spcPts val="3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the capitalization correct?</a:t>
            </a:r>
          </a:p>
          <a:p>
            <a:pPr indent="722313">
              <a:lnSpc>
                <a:spcPts val="3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Does it have all necessary parts?</a:t>
            </a:r>
          </a:p>
        </p:txBody>
      </p:sp>
    </p:spTree>
    <p:extLst>
      <p:ext uri="{BB962C8B-B14F-4D97-AF65-F5344CB8AC3E}">
        <p14:creationId xmlns:p14="http://schemas.microsoft.com/office/powerpoint/2010/main" val="4033772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2" y="0"/>
            <a:ext cx="91249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Suggested an e-mail to Nick, tell him about your idea for the new room of the Crazy House Hotel.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22213"/>
            <a:ext cx="9124927" cy="5963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From: Phong@fastmail.com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To: Nick@quickmail.com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Subject: The new room of the Crazy House Hotel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Hi, Nick</a:t>
            </a:r>
          </a:p>
          <a:p>
            <a:pPr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received your e-mail last night. I think your room at the Crazy House Hotel is very messy and uncomfortable. You should move to another room.</a:t>
            </a:r>
          </a:p>
          <a:p>
            <a:pPr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the new room, there are two windows. There is a sofa with a table and two stools in front of one window. There is a big bed in front of the other window. There is a fireplace next to the door. There is a wardrobe next to the bed and the shelf next to the wardrobe. On the wall next to your bed, there is a map of Viet Nam and a beautiful picture of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Prenn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Waterfall.</a:t>
            </a:r>
          </a:p>
          <a:p>
            <a:pPr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think you will like it. It's great,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is’t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it?</a:t>
            </a:r>
          </a:p>
          <a:p>
            <a:pPr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See you soon!</a:t>
            </a:r>
          </a:p>
          <a:p>
            <a:pPr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091" y="1598253"/>
            <a:ext cx="6696744" cy="4382255"/>
          </a:xfrm>
          <a:prstGeom prst="rect">
            <a:avLst/>
          </a:prstGeom>
          <a:ln w="38100">
            <a:solidFill>
              <a:srgbClr val="00FF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00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990600" y="0"/>
            <a:ext cx="7248525" cy="3581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3688" y="891297"/>
            <a:ext cx="59766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HOMEWORK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2187" y="3286725"/>
            <a:ext cx="57099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Review: Punctuation.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02186" y="3911030"/>
            <a:ext cx="88418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Memorize the way to write an email.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23529" y="2105561"/>
            <a:ext cx="705678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4013" indent="-354013">
              <a:buFontTx/>
              <a:buChar char="-"/>
              <a:tabLst>
                <a:tab pos="354013" algn="l"/>
              </a:tabLst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Listen to the recording in the listening part again. 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02186" y="4542722"/>
            <a:ext cx="88418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Do exercise in workbook (page 15).</a:t>
            </a:r>
          </a:p>
        </p:txBody>
      </p:sp>
    </p:spTree>
    <p:extLst>
      <p:ext uri="{BB962C8B-B14F-4D97-AF65-F5344CB8AC3E}">
        <p14:creationId xmlns:p14="http://schemas.microsoft.com/office/powerpoint/2010/main" val="302440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35710"/>
            <a:ext cx="7272808" cy="450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0"/>
            <a:ext cx="85324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000" b="1" dirty="0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 Checking the previous lessons:</a:t>
            </a:r>
            <a:endParaRPr lang="en-US" sz="3200" b="1" dirty="0">
              <a:ln w="28575">
                <a:solidFill>
                  <a:srgbClr val="FF0000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088" y="5589240"/>
            <a:ext cx="7740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my house. There …</a:t>
            </a:r>
          </a:p>
        </p:txBody>
      </p:sp>
    </p:spTree>
    <p:extLst>
      <p:ext uri="{BB962C8B-B14F-4D97-AF65-F5344CB8AC3E}">
        <p14:creationId xmlns:p14="http://schemas.microsoft.com/office/powerpoint/2010/main" val="226238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0" y="0"/>
            <a:ext cx="35638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000" b="1" dirty="0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 LISTENING:</a:t>
            </a:r>
            <a:endParaRPr lang="en-US" sz="3200" b="1" dirty="0">
              <a:ln w="28575">
                <a:solidFill>
                  <a:srgbClr val="FF0000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27" y="954107"/>
            <a:ext cx="7091873" cy="427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072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/>
            <a:r>
              <a:rPr lang="en-US" sz="2800" b="1" spc="-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Nick’s parent are describing their room at the hotel. Listen and draw the furniture in the correct place.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35788" y="2636913"/>
            <a:ext cx="1223412" cy="1794491"/>
            <a:chOff x="-63599" y="2636913"/>
            <a:chExt cx="1223412" cy="1794491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5" y="2636913"/>
              <a:ext cx="762711" cy="1461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-63599" y="4062072"/>
              <a:ext cx="12234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wardrobe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1520" y="5469275"/>
            <a:ext cx="1308073" cy="1282527"/>
            <a:chOff x="251520" y="5469275"/>
            <a:chExt cx="1308073" cy="1282527"/>
          </a:xfrm>
        </p:grpSpPr>
        <p:pic>
          <p:nvPicPr>
            <p:cNvPr id="18" name="Picture 10" descr="https://img.grouponcdn.com/deal/tfDF9ykP5pXUQx8oQAJGKQ/IMAGE_Chicagoland-Fireplace-and-Chimney-Restoration-2048x1242/v1/c700x42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469275"/>
              <a:ext cx="1308073" cy="884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362641" y="6382470"/>
              <a:ext cx="1133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fireplace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19616" y="5860992"/>
            <a:ext cx="1012223" cy="890810"/>
            <a:chOff x="1908809" y="5860992"/>
            <a:chExt cx="1012223" cy="890810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809" y="5860992"/>
              <a:ext cx="457801" cy="565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2040918" y="6382470"/>
              <a:ext cx="7360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stool</a:t>
              </a:r>
              <a:endParaRPr lang="en-US" dirty="0"/>
            </a:p>
          </p:txBody>
        </p:sp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3231" y="5860992"/>
              <a:ext cx="457801" cy="565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3527758" y="5557069"/>
            <a:ext cx="1764322" cy="1238978"/>
            <a:chOff x="3311735" y="5557069"/>
            <a:chExt cx="1764322" cy="1238978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735" y="5557069"/>
              <a:ext cx="1764322" cy="89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3864318" y="6426715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sofa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26017" y="5733256"/>
            <a:ext cx="1239951" cy="729372"/>
            <a:chOff x="5826017" y="5733256"/>
            <a:chExt cx="1239951" cy="729372"/>
          </a:xfrm>
        </p:grpSpPr>
        <p:pic>
          <p:nvPicPr>
            <p:cNvPr id="20" name="Picture 12" descr="http://pngimg.com/upload/table_PNG6986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6017" y="5733256"/>
              <a:ext cx="1239951" cy="725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6224989" y="6093296"/>
              <a:ext cx="7232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table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08304" y="5644021"/>
            <a:ext cx="1636122" cy="1138422"/>
            <a:chOff x="7308304" y="5644021"/>
            <a:chExt cx="1636122" cy="1138422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5644021"/>
              <a:ext cx="1636122" cy="953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7734313" y="6413111"/>
              <a:ext cx="5950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bed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234732" y="2276872"/>
            <a:ext cx="723275" cy="1531243"/>
            <a:chOff x="8292862" y="2636911"/>
            <a:chExt cx="723275" cy="1531243"/>
          </a:xfrm>
        </p:grpSpPr>
        <p:pic>
          <p:nvPicPr>
            <p:cNvPr id="19" name="Picture 1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4512" y="2636911"/>
              <a:ext cx="619976" cy="1161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8292862" y="3798822"/>
              <a:ext cx="7232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shelf</a:t>
              </a:r>
              <a:endParaRPr lang="en-US" dirty="0"/>
            </a:p>
          </p:txBody>
        </p:sp>
      </p:grpSp>
      <p:pic>
        <p:nvPicPr>
          <p:cNvPr id="11" name="17 Track 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53207" y="9441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7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11753 -0.2439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8" y="-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49045 -0.0696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-0.5698 -0.5423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-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2.22222E-6 L 0.13316 -0.1937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2382 -0.558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0" y="-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01563 -0.3995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0.44115 -0.3039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248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9" grpId="0"/>
      <p:bldP spid="29" grpId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5638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000" b="1" dirty="0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Audio Scripts</a:t>
            </a:r>
            <a:endParaRPr lang="en-US" sz="3200" b="1" dirty="0">
              <a:ln w="28575">
                <a:solidFill>
                  <a:srgbClr val="FF0000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54" y="764704"/>
            <a:ext cx="9119745" cy="6129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42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>
                <a:ln w="28575">
                  <a:noFill/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Nick’s Mum: </a:t>
            </a:r>
            <a:r>
              <a:rPr lang="en-US" sz="3200" b="1" dirty="0">
                <a:ln w="28575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Nick’s staying in the Tiger room. We’re staying the Bear room. There’s a big bear near the door. The bear is actually the fireplace. In the far corner, there is a window. The shelves are right in front of it. Next to the shelves is a big bed. There’s a wardrobe next to the bed.</a:t>
            </a:r>
          </a:p>
          <a:p>
            <a:pPr algn="just">
              <a:lnSpc>
                <a:spcPts val="42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>
                <a:ln w="28575">
                  <a:noFill/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Nick’s Dad: </a:t>
            </a:r>
            <a:r>
              <a:rPr lang="en-US" sz="3200" b="1" dirty="0">
                <a:ln w="28575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Oh, there are also two other windows in the room. In front of these windows, there’s sofa, a table and two stools. We like the room because it’s comfortable.</a:t>
            </a:r>
            <a:endParaRPr lang="en-US" sz="2400" b="1" dirty="0">
              <a:ln w="28575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17 Track 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399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4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6" y="72388"/>
            <a:ext cx="5322168" cy="35592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Kết quả hình ả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08" y="3093324"/>
            <a:ext cx="5524500" cy="370522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42061" y="3235276"/>
            <a:ext cx="28539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9525">
                  <a:solidFill>
                    <a:srgbClr val="C00000"/>
                  </a:solidFill>
                </a:ln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Tiger room</a:t>
            </a:r>
            <a:endParaRPr lang="en-US" sz="4000" dirty="0">
              <a:ln w="9525">
                <a:solidFill>
                  <a:srgbClr val="C00000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00" y="16024"/>
            <a:ext cx="27510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9525">
                  <a:solidFill>
                    <a:srgbClr val="C00000"/>
                  </a:solidFill>
                </a:ln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Bear room</a:t>
            </a:r>
            <a:endParaRPr lang="en-US" sz="4000" dirty="0">
              <a:ln w="9525">
                <a:solidFill>
                  <a:srgbClr val="C00000"/>
                </a:solidFill>
              </a:ln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9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90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/>
            <a:r>
              <a:rPr lang="en-US" sz="2800" b="1" spc="-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Read Nick's e-mail again. Identify the subject, greeting, introduction, body and conclusion of the e-mail.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4395"/>
            <a:ext cx="7380312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 Brace 5"/>
          <p:cNvSpPr/>
          <p:nvPr/>
        </p:nvSpPr>
        <p:spPr>
          <a:xfrm>
            <a:off x="1547664" y="332656"/>
            <a:ext cx="189735" cy="720080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>
            <a:off x="1547664" y="1124744"/>
            <a:ext cx="144016" cy="360040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>
            <a:off x="1575428" y="1657346"/>
            <a:ext cx="144016" cy="604778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>
            <a:off x="1475656" y="2416314"/>
            <a:ext cx="324543" cy="3028909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>
            <a:off x="1480259" y="5661249"/>
            <a:ext cx="329148" cy="1008112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>
            <a:hlinkClick r:id="rId3" action="ppaction://hlinksldjump"/>
          </p:cNvPr>
          <p:cNvSpPr/>
          <p:nvPr/>
        </p:nvSpPr>
        <p:spPr>
          <a:xfrm>
            <a:off x="8028384" y="6237312"/>
            <a:ext cx="1008112" cy="57606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3860" y="369646"/>
            <a:ext cx="1446400" cy="467066"/>
          </a:xfrm>
          <a:prstGeom prst="roundRect">
            <a:avLst/>
          </a:prstGeom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7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Subject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9256" y="1051248"/>
            <a:ext cx="1446400" cy="467066"/>
          </a:xfrm>
          <a:prstGeom prst="roundRect">
            <a:avLst/>
          </a:prstGeom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700" b="1" spc="-6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Greeting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0" y="1726202"/>
            <a:ext cx="1547664" cy="467066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300" b="1" spc="-14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9256" y="3697235"/>
            <a:ext cx="1446400" cy="467066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700" b="1" spc="-6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Body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-16772" y="5931772"/>
            <a:ext cx="1547664" cy="467066"/>
          </a:xfrm>
          <a:prstGeom prst="round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300" b="1" spc="-140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Conclustion</a:t>
            </a:r>
            <a:endParaRPr lang="en-US" sz="2300" b="1" spc="-14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82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15" grpId="0" animBg="1"/>
      <p:bldP spid="16" grpId="0" animBg="1"/>
      <p:bldP spid="20" grpId="0" animBg="1"/>
      <p:bldP spid="23" grpId="0" animBg="1"/>
      <p:bldP spid="3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496" y="722192"/>
            <a:ext cx="9072000" cy="6084000"/>
          </a:xfrm>
          <a:prstGeom prst="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/>
          <a:lstStyle/>
          <a:p>
            <a:pPr algn="ctr">
              <a:lnSpc>
                <a:spcPts val="3600"/>
              </a:lnSpc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Writing Tip - How to write an e-mail to a friend.</a:t>
            </a:r>
            <a:endParaRPr lang="en-US" sz="2800" b="1" spc="-1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42913" indent="-442913">
              <a:lnSpc>
                <a:spcPts val="36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the subject line, writing briefly what the e-mail is about.</a:t>
            </a:r>
          </a:p>
          <a:p>
            <a:pPr marL="442913" indent="-442913">
              <a:lnSpc>
                <a:spcPts val="36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Begin the e-mail with greeting (Dear / Hi / Hello...)</a:t>
            </a:r>
          </a:p>
          <a:p>
            <a:pPr marL="442913" indent="-442913">
              <a:lnSpc>
                <a:spcPts val="3600"/>
              </a:lnSpc>
              <a:buFont typeface="+mj-lt"/>
              <a:buAutoNum type="arabicPeriod"/>
            </a:pPr>
            <a:r>
              <a:rPr lang="en-US" sz="2800" b="1" spc="-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introduce is the first paragraph. We can ask about her / his health, thank him / her for the previous e-mail or write the reason for e-mail, etc.</a:t>
            </a:r>
          </a:p>
          <a:p>
            <a:pPr marL="442913" indent="-442913">
              <a:lnSpc>
                <a:spcPts val="36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the body, write the subject(s) of the e-mail. Write each subject in a new paragraph.</a:t>
            </a:r>
          </a:p>
          <a:p>
            <a:pPr marL="442913" indent="-442913">
              <a:lnSpc>
                <a:spcPts val="36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conclusion is the last paragraph. It includes the closing remarks: saying goodbye, asking your friend to write back, sending your regards to his / her family, etc…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35638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000" b="1" dirty="0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 WRITING:</a:t>
            </a:r>
            <a:endParaRPr lang="en-US" sz="3200" b="1" dirty="0">
              <a:ln w="28575">
                <a:solidFill>
                  <a:srgbClr val="FF0000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3688" y="-27384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 e-mail to a friend</a:t>
            </a:r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8028384" y="6237312"/>
            <a:ext cx="1008112" cy="576064"/>
          </a:xfrm>
          <a:prstGeom prst="rightArrow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0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8" grpId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6200" y="657225"/>
            <a:ext cx="35134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Capital letters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28675" y="1020763"/>
            <a:ext cx="7934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Starting a sentence:     </a:t>
            </a:r>
            <a:r>
              <a:rPr lang="en-US" sz="2800" b="1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When we are free….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28675" y="1439863"/>
            <a:ext cx="7629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Proper names:    </a:t>
            </a:r>
            <a:r>
              <a:rPr lang="en-US" sz="2800" b="1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David, </a:t>
            </a:r>
            <a:r>
              <a:rPr lang="en-US" sz="2800" b="1" dirty="0" err="1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800" b="1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….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828675" y="1809750"/>
            <a:ext cx="8162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Days and months: </a:t>
            </a:r>
            <a:r>
              <a:rPr lang="en-US" sz="2800" b="1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Monday, September….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823913" y="2228850"/>
            <a:ext cx="5348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Pronoun: </a:t>
            </a:r>
            <a:r>
              <a:rPr lang="en-US" sz="2800" b="1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I, She, He….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838200" y="2638425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Places: </a:t>
            </a:r>
            <a:r>
              <a:rPr lang="en-US" sz="2800" b="1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London, Ha </a:t>
            </a:r>
            <a:r>
              <a:rPr lang="en-US" sz="2800" b="1" dirty="0" err="1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Noi</a:t>
            </a:r>
            <a:r>
              <a:rPr lang="en-US" sz="2800" b="1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….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52399" y="3073400"/>
            <a:ext cx="89915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54013" indent="-354013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Commas (,): To separate long sentences and lists of things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400174" y="4048780"/>
            <a:ext cx="7743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She has a book, a pen, a pencil and an ruler.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09538" y="4608493"/>
            <a:ext cx="90344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 Full stops (.), question marks (?), or exclamation mark (!): They are put at the end of the sentences.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428750" y="5491818"/>
            <a:ext cx="624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are learning English.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1452563" y="5937905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you a student?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1447800" y="6410980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a nice girl!</a:t>
            </a:r>
          </a:p>
        </p:txBody>
      </p:sp>
      <p:sp>
        <p:nvSpPr>
          <p:cNvPr id="6161" name="WordArt 17"/>
          <p:cNvSpPr>
            <a:spLocks noChangeArrowheads="1" noChangeShapeType="1" noTextEdit="1"/>
          </p:cNvSpPr>
          <p:nvPr/>
        </p:nvSpPr>
        <p:spPr bwMode="auto">
          <a:xfrm>
            <a:off x="300037" y="100013"/>
            <a:ext cx="7728347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REVIEW: </a:t>
            </a:r>
            <a:r>
              <a:rPr lang="en-US" sz="3600" dirty="0">
                <a:solidFill>
                  <a:srgbClr val="FF0000"/>
                </a:solidFill>
                <a:latin typeface=".VnVogueH" pitchFamily="34" charset="0"/>
              </a:rPr>
              <a:t>punctuation</a:t>
            </a:r>
          </a:p>
        </p:txBody>
      </p:sp>
    </p:spTree>
    <p:extLst>
      <p:ext uri="{BB962C8B-B14F-4D97-AF65-F5344CB8AC3E}">
        <p14:creationId xmlns:p14="http://schemas.microsoft.com/office/powerpoint/2010/main" val="2411388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Read the e-mail below and correct it. Write the correct version in the provided.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4992" y="908720"/>
            <a:ext cx="9006515" cy="6040646"/>
            <a:chOff x="64992" y="908720"/>
            <a:chExt cx="9006515" cy="6040646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92" y="908720"/>
              <a:ext cx="9006515" cy="5949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95536" y="2060848"/>
              <a:ext cx="8280920" cy="48885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From: mi@fastmail.com</a:t>
              </a:r>
            </a:p>
            <a:p>
              <a:pPr algn="just"/>
              <a:r>
                <a: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To: sophia@quickmail.com</a:t>
              </a:r>
            </a:p>
            <a:p>
              <a:pPr algn="just"/>
              <a:r>
                <a: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Subject: My house.</a:t>
              </a:r>
            </a:p>
            <a:p>
              <a:pPr algn="just">
                <a:lnSpc>
                  <a:spcPts val="26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hi </a:t>
              </a:r>
              <a:r>
                <a:rPr lang="en-US" sz="25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sophia</a:t>
              </a:r>
              <a:endParaRPr lang="en-US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ts val="26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thank for your e-mail now </a:t>
              </a:r>
              <a:r>
                <a:rPr lang="en-US" sz="25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i’ll</a:t>
              </a:r>
              <a:r>
                <a:rPr lang="en-US" sz="2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tell you about my house, i live with my parents and younger brother in a town house it's big. there are six rooms: a living room, a kitchen, two bedrooms and two bathrooms i like my bedroom best, we’re moving to an apartment soon. what about you? where do you live? tell me in your next e-mail.</a:t>
              </a:r>
            </a:p>
            <a:p>
              <a:pPr algn="just">
                <a:lnSpc>
                  <a:spcPts val="26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best wishes.</a:t>
              </a:r>
            </a:p>
            <a:p>
              <a:pPr algn="just">
                <a:lnSpc>
                  <a:spcPts val="26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500" b="1" dirty="0" err="1">
                  <a:ln>
                    <a:solidFill>
                      <a:srgbClr val="C00000"/>
                    </a:solidFill>
                  </a:ln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Mi</a:t>
              </a:r>
              <a:endParaRPr lang="en-US" sz="25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66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942</Words>
  <Application>Microsoft Office PowerPoint</Application>
  <PresentationFormat>On-screen Show (4:3)</PresentationFormat>
  <Paragraphs>88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.VnTifani HeavyH</vt:lpstr>
      <vt:lpstr>.VnVogueH</vt:lpstr>
      <vt:lpstr>Arial</vt:lpstr>
      <vt:lpstr>Arial Black</vt:lpstr>
      <vt:lpstr>Calibri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lehientuminh@gmail.com</cp:lastModifiedBy>
  <cp:revision>58</cp:revision>
  <dcterms:created xsi:type="dcterms:W3CDTF">2016-08-20T07:56:55Z</dcterms:created>
  <dcterms:modified xsi:type="dcterms:W3CDTF">2019-09-12T15:18:59Z</dcterms:modified>
</cp:coreProperties>
</file>